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0" r:id="rId5"/>
    <p:sldId id="263" r:id="rId6"/>
    <p:sldId id="271" r:id="rId7"/>
    <p:sldId id="268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52EF64-8466-44B4-A95B-7A776090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04/05/2023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D972AC-AA1F-275F-1B8C-1932BE3C7E5D}"/>
              </a:ext>
            </a:extLst>
          </p:cNvPr>
          <p:cNvSpPr txBox="1"/>
          <p:nvPr/>
        </p:nvSpPr>
        <p:spPr>
          <a:xfrm>
            <a:off x="960431" y="1278115"/>
            <a:ext cx="8975986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Medida Provisória nº 1.172, de 1º de maio de 2023 estabelece que o salário-mínimo terá o valor de R$ 1.320,00 a partir de 1º de maio de 2023.</a:t>
            </a:r>
          </a:p>
          <a:p>
            <a:pPr marL="285750" indent="-2857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O valor anterior, definido pela Medida Provisória nº 1.143, de 12 de dezembro de 2022 era de R$ 1.302,00, vigente a partir de 1º de janeiro de 2023.</a:t>
            </a:r>
          </a:p>
          <a:p>
            <a:endParaRPr lang="pt-BR" dirty="0">
              <a:solidFill>
                <a:srgbClr val="005DB8"/>
              </a:solidFill>
              <a:latin typeface="+mj-lt"/>
            </a:endParaRP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17DBCDF7-6D57-3CF3-FD60-E7B1BB5EA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407731"/>
              </p:ext>
            </p:extLst>
          </p:nvPr>
        </p:nvGraphicFramePr>
        <p:xfrm>
          <a:off x="1447060" y="3133817"/>
          <a:ext cx="7865859" cy="2704138"/>
        </p:xfrm>
        <a:graphic>
          <a:graphicData uri="http://schemas.openxmlformats.org/drawingml/2006/table">
            <a:tbl>
              <a:tblPr/>
              <a:tblGrid>
                <a:gridCol w="1530653">
                  <a:extLst>
                    <a:ext uri="{9D8B030D-6E8A-4147-A177-3AD203B41FA5}">
                      <a16:colId xmlns:a16="http://schemas.microsoft.com/office/drawing/2014/main" val="463734716"/>
                    </a:ext>
                  </a:extLst>
                </a:gridCol>
                <a:gridCol w="1565441">
                  <a:extLst>
                    <a:ext uri="{9D8B030D-6E8A-4147-A177-3AD203B41FA5}">
                      <a16:colId xmlns:a16="http://schemas.microsoft.com/office/drawing/2014/main" val="450246640"/>
                    </a:ext>
                  </a:extLst>
                </a:gridCol>
                <a:gridCol w="1731649">
                  <a:extLst>
                    <a:ext uri="{9D8B030D-6E8A-4147-A177-3AD203B41FA5}">
                      <a16:colId xmlns:a16="http://schemas.microsoft.com/office/drawing/2014/main" val="3886354103"/>
                    </a:ext>
                  </a:extLst>
                </a:gridCol>
                <a:gridCol w="1472675">
                  <a:extLst>
                    <a:ext uri="{9D8B030D-6E8A-4147-A177-3AD203B41FA5}">
                      <a16:colId xmlns:a16="http://schemas.microsoft.com/office/drawing/2014/main" val="4083744750"/>
                    </a:ext>
                  </a:extLst>
                </a:gridCol>
                <a:gridCol w="1565441">
                  <a:extLst>
                    <a:ext uri="{9D8B030D-6E8A-4147-A177-3AD203B41FA5}">
                      <a16:colId xmlns:a16="http://schemas.microsoft.com/office/drawing/2014/main" val="852022180"/>
                    </a:ext>
                  </a:extLst>
                </a:gridCol>
              </a:tblGrid>
              <a:tr h="9676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Mês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Valor do salário-mínimo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Variação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Variação % </a:t>
                      </a:r>
                      <a:b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base jan/22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Variação % </a:t>
                      </a:r>
                      <a:b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base jan/23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752141"/>
                  </a:ext>
                </a:extLst>
              </a:tr>
              <a:tr h="5788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jan/22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R$ 1.212,00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466455"/>
                  </a:ext>
                </a:extLst>
              </a:tr>
              <a:tr h="5788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jan/23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R$ 1.302,00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R$ 90,00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7,43%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266630"/>
                  </a:ext>
                </a:extLst>
              </a:tr>
              <a:tr h="5788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mai/23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R$ 1.320,00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R$ 18,00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8,91%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1,38%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543243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A783F444-3AAB-5CA2-4D2E-A06237A1E903}"/>
              </a:ext>
            </a:extLst>
          </p:cNvPr>
          <p:cNvSpPr txBox="1"/>
          <p:nvPr/>
        </p:nvSpPr>
        <p:spPr>
          <a:xfrm>
            <a:off x="968977" y="497014"/>
            <a:ext cx="56283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spc="300" dirty="0">
                <a:solidFill>
                  <a:srgbClr val="005DB8"/>
                </a:solidFill>
                <a:latin typeface="+mj-lt"/>
              </a:rPr>
              <a:t>Reajuste do salário-mínimo</a:t>
            </a: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05568D09-BEFD-3626-AA53-0A9386FE693F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5433134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8F705F0D-0FB8-5336-FBAF-0A648EAA58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D972AC-AA1F-275F-1B8C-1932BE3C7E5D}"/>
              </a:ext>
            </a:extLst>
          </p:cNvPr>
          <p:cNvSpPr txBox="1"/>
          <p:nvPr/>
        </p:nvSpPr>
        <p:spPr>
          <a:xfrm>
            <a:off x="960431" y="1500061"/>
            <a:ext cx="897598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O aumento representa ganho real </a:t>
            </a:r>
            <a:r>
              <a:rPr lang="pt-BR" u="sng" dirty="0">
                <a:solidFill>
                  <a:srgbClr val="005DB8"/>
                </a:solidFill>
                <a:latin typeface="+mj-lt"/>
              </a:rPr>
              <a:t>adicional</a:t>
            </a:r>
            <a:r>
              <a:rPr lang="pt-BR" dirty="0">
                <a:solidFill>
                  <a:srgbClr val="005DB8"/>
                </a:solidFill>
                <a:latin typeface="+mj-lt"/>
              </a:rPr>
              <a:t> ao já concedido em janeiro de 2022 em relação à inflação medida pelo Índice Nacional de Preços ao Consumidor – INPC/IBGE.</a:t>
            </a:r>
          </a:p>
          <a:p>
            <a:endParaRPr lang="pt-BR" dirty="0">
              <a:solidFill>
                <a:srgbClr val="005DB8"/>
              </a:solidFill>
              <a:latin typeface="+mj-lt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164D0551-4470-4EDA-9FE9-1C01CD145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26581"/>
              </p:ext>
            </p:extLst>
          </p:nvPr>
        </p:nvGraphicFramePr>
        <p:xfrm>
          <a:off x="1288908" y="2714680"/>
          <a:ext cx="8126419" cy="2605593"/>
        </p:xfrm>
        <a:graphic>
          <a:graphicData uri="http://schemas.openxmlformats.org/drawingml/2006/table">
            <a:tbl>
              <a:tblPr/>
              <a:tblGrid>
                <a:gridCol w="1517506">
                  <a:extLst>
                    <a:ext uri="{9D8B030D-6E8A-4147-A177-3AD203B41FA5}">
                      <a16:colId xmlns:a16="http://schemas.microsoft.com/office/drawing/2014/main" val="979082109"/>
                    </a:ext>
                  </a:extLst>
                </a:gridCol>
                <a:gridCol w="2728925">
                  <a:extLst>
                    <a:ext uri="{9D8B030D-6E8A-4147-A177-3AD203B41FA5}">
                      <a16:colId xmlns:a16="http://schemas.microsoft.com/office/drawing/2014/main" val="1123247382"/>
                    </a:ext>
                  </a:extLst>
                </a:gridCol>
                <a:gridCol w="2086572">
                  <a:extLst>
                    <a:ext uri="{9D8B030D-6E8A-4147-A177-3AD203B41FA5}">
                      <a16:colId xmlns:a16="http://schemas.microsoft.com/office/drawing/2014/main" val="3867854411"/>
                    </a:ext>
                  </a:extLst>
                </a:gridCol>
                <a:gridCol w="1793416">
                  <a:extLst>
                    <a:ext uri="{9D8B030D-6E8A-4147-A177-3AD203B41FA5}">
                      <a16:colId xmlns:a16="http://schemas.microsoft.com/office/drawing/2014/main" val="2769079442"/>
                    </a:ext>
                  </a:extLst>
                </a:gridCol>
              </a:tblGrid>
              <a:tr h="80975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Mês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Variação acumulada INPC</a:t>
                      </a:r>
                      <a:b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base dez/21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Variação do</a:t>
                      </a:r>
                      <a:br>
                        <a:rPr lang="pt-BR" sz="1800" b="1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 salário-mínimo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Ganho real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470027"/>
                  </a:ext>
                </a:extLst>
              </a:tr>
              <a:tr h="39039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dez/21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200370"/>
                  </a:ext>
                </a:extLst>
              </a:tr>
              <a:tr h="39039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dez/22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5,93%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7,43%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1,41%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4042"/>
                  </a:ext>
                </a:extLst>
              </a:tr>
              <a:tr h="39039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abr/23*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6,48%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8,91%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2,28%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256745"/>
                  </a:ext>
                </a:extLst>
              </a:tr>
              <a:tr h="624638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*Para o mês de abril foi considerada a expectativa de variação do IPCA segundo o Boletim Focus/BACEN de 20/04.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650271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ECF634AD-5C1F-81A5-0088-EC2A8CBEF68D}"/>
              </a:ext>
            </a:extLst>
          </p:cNvPr>
          <p:cNvSpPr txBox="1"/>
          <p:nvPr/>
        </p:nvSpPr>
        <p:spPr>
          <a:xfrm>
            <a:off x="968977" y="497014"/>
            <a:ext cx="56283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spc="300" dirty="0">
                <a:solidFill>
                  <a:srgbClr val="005DB8"/>
                </a:solidFill>
                <a:latin typeface="+mj-lt"/>
              </a:rPr>
              <a:t>Reajuste do salário-mínimo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369094EC-70C7-6844-25D2-741BBE28DBD0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5433134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312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56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D972AC-AA1F-275F-1B8C-1932BE3C7E5D}"/>
              </a:ext>
            </a:extLst>
          </p:cNvPr>
          <p:cNvSpPr txBox="1"/>
          <p:nvPr/>
        </p:nvSpPr>
        <p:spPr>
          <a:xfrm>
            <a:off x="960431" y="1260363"/>
            <a:ext cx="8975986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O aumento do salário-mínimo tem impacto nas despesas do Regime Geral de Previdência Social.  Esse impacto foi estimado para os anos de 2023, 2024, 2025.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Valores apresentados não consideram nenhum outro reajuste, somente o impacto de um salário-mínimo de R$ 1320,00.</a:t>
            </a:r>
          </a:p>
          <a:p>
            <a:endParaRPr lang="pt-BR" dirty="0">
              <a:solidFill>
                <a:srgbClr val="005DB8"/>
              </a:solidFill>
              <a:latin typeface="+mj-l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97014"/>
            <a:ext cx="56283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spc="300" dirty="0">
                <a:solidFill>
                  <a:srgbClr val="005DB8"/>
                </a:solidFill>
                <a:latin typeface="+mj-lt"/>
              </a:rPr>
              <a:t>Reajuste do salário-mínimo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5433134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B0112AE-8155-CDB6-190E-DD36F4237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23499"/>
              </p:ext>
            </p:extLst>
          </p:nvPr>
        </p:nvGraphicFramePr>
        <p:xfrm>
          <a:off x="2066034" y="3170809"/>
          <a:ext cx="6589697" cy="2685504"/>
        </p:xfrm>
        <a:graphic>
          <a:graphicData uri="http://schemas.openxmlformats.org/drawingml/2006/table">
            <a:tbl>
              <a:tblPr/>
              <a:tblGrid>
                <a:gridCol w="1684648">
                  <a:extLst>
                    <a:ext uri="{9D8B030D-6E8A-4147-A177-3AD203B41FA5}">
                      <a16:colId xmlns:a16="http://schemas.microsoft.com/office/drawing/2014/main" val="1550837917"/>
                    </a:ext>
                  </a:extLst>
                </a:gridCol>
                <a:gridCol w="2241748">
                  <a:extLst>
                    <a:ext uri="{9D8B030D-6E8A-4147-A177-3AD203B41FA5}">
                      <a16:colId xmlns:a16="http://schemas.microsoft.com/office/drawing/2014/main" val="230425517"/>
                    </a:ext>
                  </a:extLst>
                </a:gridCol>
                <a:gridCol w="2663301">
                  <a:extLst>
                    <a:ext uri="{9D8B030D-6E8A-4147-A177-3AD203B41FA5}">
                      <a16:colId xmlns:a16="http://schemas.microsoft.com/office/drawing/2014/main" val="1049579907"/>
                    </a:ext>
                  </a:extLst>
                </a:gridCol>
              </a:tblGrid>
              <a:tr h="7087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Número de pagamentos no ano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Impacto na despesa do RGPS (R$ 1,00)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573836"/>
                  </a:ext>
                </a:extLst>
              </a:tr>
              <a:tr h="4941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3.297.732.899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071597"/>
                  </a:ext>
                </a:extLst>
              </a:tr>
              <a:tr h="4941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4.818.170.972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688477"/>
                  </a:ext>
                </a:extLst>
              </a:tr>
              <a:tr h="4941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4.896.707.159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512887"/>
                  </a:ext>
                </a:extLst>
              </a:tr>
              <a:tr h="494191"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13.012.611.030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4885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436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DC2678A-3642-4A73-9A0D-4830EE387858}"/>
              </a:ext>
            </a:extLst>
          </p:cNvPr>
          <p:cNvSpPr txBox="1"/>
          <p:nvPr/>
        </p:nvSpPr>
        <p:spPr>
          <a:xfrm>
            <a:off x="1453241" y="3228945"/>
            <a:ext cx="7335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spc="300" dirty="0">
                <a:solidFill>
                  <a:schemeClr val="bg1"/>
                </a:solidFill>
                <a:latin typeface="+mj-lt"/>
              </a:rPr>
              <a:t>ABONO ANUAL DE BENEFICÁRIOS DO INSS</a:t>
            </a:r>
          </a:p>
        </p:txBody>
      </p:sp>
    </p:spTree>
    <p:extLst>
      <p:ext uri="{BB962C8B-B14F-4D97-AF65-F5344CB8AC3E}">
        <p14:creationId xmlns:p14="http://schemas.microsoft.com/office/powerpoint/2010/main" val="296099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78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D972AC-AA1F-275F-1B8C-1932BE3C7E5D}"/>
              </a:ext>
            </a:extLst>
          </p:cNvPr>
          <p:cNvSpPr txBox="1"/>
          <p:nvPr/>
        </p:nvSpPr>
        <p:spPr>
          <a:xfrm>
            <a:off x="960431" y="1260363"/>
            <a:ext cx="8975986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Será editado decreto antecipando o pagamento do abono anual de 2023 em duas parcelas, a serem pagas nas folhas de maio e junho.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5DB8"/>
                </a:solidFill>
                <a:latin typeface="+mj-lt"/>
              </a:rPr>
              <a:t>A antecipação implicará em uma transferência de valores para os beneficiários do INSS de R$ 62,68 bilhões ao longo de três meses, conforme tabela abaixo.</a:t>
            </a:r>
          </a:p>
          <a:p>
            <a:endParaRPr lang="pt-BR" dirty="0">
              <a:solidFill>
                <a:srgbClr val="005DB8"/>
              </a:solidFill>
              <a:latin typeface="+mj-l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97014"/>
            <a:ext cx="56283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spc="300" dirty="0">
                <a:solidFill>
                  <a:srgbClr val="005DB8"/>
                </a:solidFill>
                <a:latin typeface="+mj-lt"/>
              </a:rPr>
              <a:t>Antecipação do abono anual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5459767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7FB7627-2EE9-CF0E-7D0D-4827200C6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985346"/>
              </p:ext>
            </p:extLst>
          </p:nvPr>
        </p:nvGraphicFramePr>
        <p:xfrm>
          <a:off x="3302493" y="3286919"/>
          <a:ext cx="5530788" cy="2190605"/>
        </p:xfrm>
        <a:graphic>
          <a:graphicData uri="http://schemas.openxmlformats.org/drawingml/2006/table">
            <a:tbl>
              <a:tblPr/>
              <a:tblGrid>
                <a:gridCol w="2999343">
                  <a:extLst>
                    <a:ext uri="{9D8B030D-6E8A-4147-A177-3AD203B41FA5}">
                      <a16:colId xmlns:a16="http://schemas.microsoft.com/office/drawing/2014/main" val="3658495266"/>
                    </a:ext>
                  </a:extLst>
                </a:gridCol>
                <a:gridCol w="2531445">
                  <a:extLst>
                    <a:ext uri="{9D8B030D-6E8A-4147-A177-3AD203B41FA5}">
                      <a16:colId xmlns:a16="http://schemas.microsoft.com/office/drawing/2014/main" val="1677438117"/>
                    </a:ext>
                  </a:extLst>
                </a:gridCol>
              </a:tblGrid>
              <a:tr h="5629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Estimativa de impacto - em R$ 1,00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859178"/>
                  </a:ext>
                </a:extLst>
              </a:tr>
              <a:tr h="4069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 err="1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6.444.184.496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17701"/>
                  </a:ext>
                </a:extLst>
              </a:tr>
              <a:tr h="4069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 err="1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31.344.596.607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8657230"/>
                  </a:ext>
                </a:extLst>
              </a:tr>
              <a:tr h="4069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 err="1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24.900.412.111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352287"/>
                  </a:ext>
                </a:extLst>
              </a:tr>
              <a:tr h="40691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Valor total das antecipações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1F4E78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62.689.193.214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3138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717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3938935" y="5441588"/>
            <a:ext cx="4314128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Secretaria de Regime Geral de Previdência Social Esplanada dos Ministérios, </a:t>
            </a:r>
            <a:r>
              <a:rPr lang="pt-BR" sz="1600" dirty="0" err="1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BLoco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F, Sala 827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2021-5342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3091" y="3018408"/>
            <a:ext cx="4956706" cy="59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420</Words>
  <Application>Microsoft Office PowerPoint</Application>
  <PresentationFormat>Widescreen</PresentationFormat>
  <Paragraphs>75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Daniele Miguel da Costa</cp:lastModifiedBy>
  <cp:revision>24</cp:revision>
  <dcterms:created xsi:type="dcterms:W3CDTF">2021-03-18T21:25:09Z</dcterms:created>
  <dcterms:modified xsi:type="dcterms:W3CDTF">2023-05-04T16:56:22Z</dcterms:modified>
</cp:coreProperties>
</file>